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95" r:id="rId2"/>
    <p:sldId id="298" r:id="rId3"/>
    <p:sldId id="299" r:id="rId4"/>
    <p:sldId id="297" r:id="rId5"/>
    <p:sldId id="300" r:id="rId6"/>
    <p:sldId id="301" r:id="rId7"/>
    <p:sldId id="294" r:id="rId8"/>
    <p:sldId id="303" r:id="rId9"/>
    <p:sldId id="304" r:id="rId10"/>
    <p:sldId id="276" r:id="rId11"/>
    <p:sldId id="277" r:id="rId12"/>
    <p:sldId id="256" r:id="rId13"/>
    <p:sldId id="278" r:id="rId14"/>
    <p:sldId id="257" r:id="rId15"/>
    <p:sldId id="258" r:id="rId16"/>
    <p:sldId id="279" r:id="rId17"/>
    <p:sldId id="265" r:id="rId18"/>
    <p:sldId id="266" r:id="rId19"/>
    <p:sldId id="280" r:id="rId20"/>
    <p:sldId id="305" r:id="rId21"/>
    <p:sldId id="281" r:id="rId22"/>
    <p:sldId id="267" r:id="rId23"/>
    <p:sldId id="283" r:id="rId24"/>
    <p:sldId id="269" r:id="rId25"/>
    <p:sldId id="270" r:id="rId26"/>
    <p:sldId id="271" r:id="rId27"/>
    <p:sldId id="272" r:id="rId28"/>
    <p:sldId id="291" r:id="rId29"/>
    <p:sldId id="312" r:id="rId30"/>
    <p:sldId id="285" r:id="rId31"/>
    <p:sldId id="284" r:id="rId32"/>
    <p:sldId id="286" r:id="rId33"/>
    <p:sldId id="287" r:id="rId34"/>
    <p:sldId id="313" r:id="rId35"/>
    <p:sldId id="310" r:id="rId36"/>
    <p:sldId id="314" r:id="rId37"/>
    <p:sldId id="273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8FE5E93-0213-4D1F-95C9-A13A1DDA758A}">
          <p14:sldIdLst>
            <p14:sldId id="295"/>
            <p14:sldId id="298"/>
            <p14:sldId id="299"/>
            <p14:sldId id="297"/>
            <p14:sldId id="300"/>
            <p14:sldId id="301"/>
            <p14:sldId id="294"/>
            <p14:sldId id="303"/>
            <p14:sldId id="304"/>
            <p14:sldId id="276"/>
            <p14:sldId id="277"/>
            <p14:sldId id="256"/>
            <p14:sldId id="278"/>
            <p14:sldId id="257"/>
            <p14:sldId id="258"/>
            <p14:sldId id="279"/>
            <p14:sldId id="265"/>
            <p14:sldId id="266"/>
            <p14:sldId id="280"/>
            <p14:sldId id="305"/>
            <p14:sldId id="281"/>
            <p14:sldId id="267"/>
            <p14:sldId id="283"/>
            <p14:sldId id="269"/>
            <p14:sldId id="270"/>
            <p14:sldId id="271"/>
            <p14:sldId id="272"/>
            <p14:sldId id="291"/>
            <p14:sldId id="312"/>
            <p14:sldId id="285"/>
            <p14:sldId id="284"/>
            <p14:sldId id="286"/>
            <p14:sldId id="287"/>
            <p14:sldId id="313"/>
            <p14:sldId id="310"/>
            <p14:sldId id="314"/>
            <p14:sldId id="273"/>
          </p14:sldIdLst>
        </p14:section>
        <p14:section name="Раздел без заголовка" id="{80CF4C8D-B66D-4950-B9B4-33993E2183D9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78DA1-316F-4AF8-B081-2590BD021A19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3F907-6A6C-4748-862B-AB35993B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6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3F907-6A6C-4748-862B-AB35993BBB6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76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908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695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94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53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787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13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87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34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18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62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56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00E13-2090-4F11-A616-7628832FFCBA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19DBE-118B-4146-914C-6ABFB0483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DF0_t6O3i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nimalspace.net/asnature/366-kleschevina-samoe-opasnoe-rastenie-v-mire.html" TargetMode="External"/><Relationship Id="rId2" Type="http://schemas.openxmlformats.org/officeDocument/2006/relationships/hyperlink" Target="http://sozidatel.io.ua/s403187/opasnyy_gost_nashih_ulic._biryuchin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video-26438876_456248057?t=4m33s" TargetMode="External"/><Relationship Id="rId4" Type="http://schemas.openxmlformats.org/officeDocument/2006/relationships/hyperlink" Target="https://youtu.be/OtlbtneBN-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"/>
          <a:stretch/>
        </p:blipFill>
        <p:spPr bwMode="auto">
          <a:xfrm>
            <a:off x="210050" y="569818"/>
            <a:ext cx="8698423" cy="578167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1840" y="1700808"/>
            <a:ext cx="53285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Все мы любим выезжать  на природу – к берегу реки, на лесную  поляну, в степь. Нам хочется отдохнуть от городской суеты,                наполниться тишиной и спокойствием.</a:t>
            </a: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Отправляясь на отдых, мы обязательно берём с собой продукты. Приятно съесть бутерброд на лужайке под старой ивой. </a:t>
            </a: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Развести костёр, вскипятить воду для чая, или </a:t>
            </a: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сварить кашу с тушёнкой</a:t>
            </a:r>
            <a:r>
              <a:rPr lang="ru-RU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567261"/>
            <a:ext cx="6660232" cy="10801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</a:rPr>
              <a:t>Экологически грамотное 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</a:rPr>
              <a:t> и безопасное поведение в </a:t>
            </a:r>
            <a:r>
              <a:rPr lang="ru-RU" sz="2800" dirty="0" smtClean="0">
                <a:solidFill>
                  <a:srgbClr val="C00000"/>
                </a:solidFill>
              </a:rPr>
              <a:t>природе.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8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70609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Красивое местечко! Приятно отдохнуть на траве под тенью дерева!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118499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Но, 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приходит час,  и надо покидать уютный уголок, отправляться в город.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5688632" cy="4266474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011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975" y="404664"/>
            <a:ext cx="8229600" cy="79208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Очень часто, практически всегда, остаётся вот такая свалка, после того как весёлая компания вернулась  в горд!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805264"/>
            <a:ext cx="7967117" cy="7163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Почему люди не забирают мусор с собой?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81" y="1268760"/>
            <a:ext cx="7784431" cy="4395789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05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997" y="188640"/>
            <a:ext cx="8321990" cy="1152128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Потому что это делают те, кто не понимает, что люди так не поступают,  если они настоящие люди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11" y="1412776"/>
            <a:ext cx="6768752" cy="5050123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121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3092962"/>
            <a:ext cx="3747508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 Настоящие люди поступают так!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437112"/>
            <a:ext cx="8229600" cy="20490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31" y="229281"/>
            <a:ext cx="4041879" cy="269458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383" y="4316939"/>
            <a:ext cx="3575894" cy="2383929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4" b="4522"/>
          <a:stretch/>
        </p:blipFill>
        <p:spPr bwMode="auto">
          <a:xfrm>
            <a:off x="205632" y="3233540"/>
            <a:ext cx="4223675" cy="3467328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63" y="229281"/>
            <a:ext cx="2016224" cy="2688298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45582"/>
            <a:ext cx="2016224" cy="2688298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11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Когда будешь на природе вспомни,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настоящий ты или нет!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C00000"/>
                </a:solidFill>
              </a:rPr>
              <a:t>Безопасное поведение в природе.</a:t>
            </a: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Для кого оно безопасное, для тебя или для природы?</a:t>
            </a: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БЕЗОПАСНОЕ ПОВЕДЕНИЕ -</a:t>
            </a:r>
          </a:p>
          <a:p>
            <a:pPr marL="0" indent="0" algn="ctr">
              <a:buNone/>
            </a:pPr>
            <a:r>
              <a:rPr lang="ru-RU" sz="4000" dirty="0">
                <a:solidFill>
                  <a:srgbClr val="FF0000"/>
                </a:solidFill>
              </a:rPr>
              <a:t>э</a:t>
            </a:r>
            <a:r>
              <a:rPr lang="ru-RU" sz="4000" dirty="0" smtClean="0">
                <a:solidFill>
                  <a:srgbClr val="FF0000"/>
                </a:solidFill>
              </a:rPr>
              <a:t>то поведение </a:t>
            </a: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БЕЗОПАСНОЕ И ДЛЯ ЧЕЛОВЕКА и ДЛЯ ПРИРОДЫ!</a:t>
            </a:r>
          </a:p>
          <a:p>
            <a:pPr marL="0" indent="0" algn="ctr">
              <a:buNone/>
            </a:pP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79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67" y="260648"/>
            <a:ext cx="9036496" cy="6597352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5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ВЫУЧИ ЗАКОН  -  В ПРИРОДЕ  МЫ ГОСТИ!!!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ведите себя, как  в гостях у друга!</a:t>
            </a:r>
          </a:p>
          <a:p>
            <a:pPr marL="0" indent="0" algn="ctr">
              <a:buNone/>
            </a:pP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оставляйте  мусор,  уносите с собой все что принесли; </a:t>
            </a: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ломайте ветви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повреждайте кору деревьев; </a:t>
            </a: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собирайте букеты, эти цветы могут быть редкими и занесенными в Красную книгу.;</a:t>
            </a:r>
            <a:endParaRPr lang="ru-RU" sz="3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сливайте 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грязную </a:t>
            </a:r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воду, и бензин 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водоемы</a:t>
            </a:r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мойте машины  на берегу  реки,  озера, ручья. Бензин, который обязательно попадет в воду, покроет поверхность водоёма воздухонепроницаемой плёнкой, и это приведёт к гибели рыбу,  моллюсков, и насекомых!</a:t>
            </a: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 разжигайте костер, он  может стать причиной ПОЖАРА! Если нашли  тлеющий костёр, обязательно затушите его!</a:t>
            </a: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 -  стекло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металл, пластмасса – больше  </a:t>
            </a:r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 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перерабатываются </a:t>
            </a:r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живой </a:t>
            </a:r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природой,  и наносят 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 огромный урон. Поэтому, </a:t>
            </a:r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отдавайте их на 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переработку; </a:t>
            </a:r>
            <a:endParaRPr lang="ru-RU" sz="3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шумите ;</a:t>
            </a:r>
          </a:p>
          <a:p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 включайте  громко музыку, это фактор беспокойства для обитателей  природного уголка!</a:t>
            </a:r>
          </a:p>
          <a:p>
            <a:pPr marL="0" indent="0">
              <a:buNone/>
            </a:pPr>
            <a:r>
              <a:rPr lang="ru-RU" sz="4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ПОМНИТЕ -  ВЫ  пришли  в ГОСТИ к ДРУГУ!</a:t>
            </a:r>
          </a:p>
          <a:p>
            <a:pPr marL="0" indent="0" algn="ctr">
              <a:buNone/>
            </a:pPr>
            <a:r>
              <a:rPr lang="ru-RU" sz="4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</a:p>
          <a:p>
            <a:pPr marL="0" indent="0" algn="ctr">
              <a:buNone/>
            </a:pPr>
            <a:r>
              <a:rPr lang="ru-RU" sz="4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 ОБИЖАЙТЕ ЕГО СВОИМ ПОВЕДЕНИЕМ! 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/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097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546" y="188640"/>
            <a:ext cx="8229600" cy="4104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Отправляясь в лес, в степь, на речку будь готов к встрече с животными и растениями. Помни о том, что никто из них не желает тебе зла.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Будь внимателен!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Н</a:t>
            </a:r>
            <a:r>
              <a:rPr lang="ru-RU" dirty="0" smtClean="0">
                <a:solidFill>
                  <a:srgbClr val="C00000"/>
                </a:solidFill>
              </a:rPr>
              <a:t>е наступи, не раздави, не сломай, не причини боль!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Стань своим, ведь ты и есть часть природы!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96" b="11700"/>
          <a:stretch/>
        </p:blipFill>
        <p:spPr bwMode="auto">
          <a:xfrm>
            <a:off x="3491880" y="4683859"/>
            <a:ext cx="2237426" cy="1588708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11" y="4448757"/>
            <a:ext cx="3071327" cy="2047552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48757"/>
            <a:ext cx="3011333" cy="2007556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217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124" y="26064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Перед выходом из дома </a:t>
            </a:r>
            <a:r>
              <a:rPr lang="ru-RU" sz="2800" dirty="0" smtClean="0">
                <a:solidFill>
                  <a:srgbClr val="C00000"/>
                </a:solidFill>
              </a:rPr>
              <a:t>правильно </a:t>
            </a:r>
            <a:r>
              <a:rPr lang="ru-RU" sz="2800" dirty="0">
                <a:solidFill>
                  <a:srgbClr val="C00000"/>
                </a:solidFill>
              </a:rPr>
              <a:t>оденься:</a:t>
            </a:r>
            <a:br>
              <a:rPr lang="ru-RU" sz="2800" dirty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024543"/>
            <a:ext cx="5151784" cy="5336572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удобная обувь без каблуков;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головной убор по погоде;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Многослойная одежда – подойдёт для любой погоды;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Вода, телефон, деньги на проезд, часы.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Штанины надо заправить в носки или в обувь. Рукава должны плотно обхватывать запястья. Куртку надо заправить в брюки.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Эти меры уберегут вас от проникновения клещей к коже, они  не смогут залезть под одежду, вы их сразу обнаружите и снимите.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В комариное время, желательно иметь накомарник.</a:t>
            </a:r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89" y="908720"/>
            <a:ext cx="3424871" cy="5137307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0192" y="6176449"/>
            <a:ext cx="264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Найди ошибку в одежде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904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Осторожно, опасные создания!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868070"/>
            <a:ext cx="68486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Пришло время  узнать об опасностях,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которые могут вам встретится.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5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1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  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Появился ….. Мизгирь, удалой добрый молодец. Стал он ножками трясти, да мерёжки плести, ставить на пути, на дорожки куда летают комары да мошки. Муха пролетала да к Мизгирю в сеть попала. Тут её Мизгирь стал бить да губить , и за горло давить. Муха Мизгирю взмолилась: - «Батюшко Мизгирь, не бей ты меня, не губи ты меня: у меня много останется детей-сирот -  по дворам ходить и собак дразнить». (Русская народная сказка  «Мизгирь»).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94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873" y="188640"/>
            <a:ext cx="3742184" cy="86409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Тарантул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8640"/>
            <a:ext cx="4764824" cy="4315569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5410249" cy="3608636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5465" y="1052736"/>
            <a:ext cx="374262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Обитает на  сухих  степных участках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 полупустыне. Норы делает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 земле .  Укус ядовит.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Уничтожает огромное количество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насекомых вредителей.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906" y="4636154"/>
            <a:ext cx="2892616" cy="217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39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2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 Южной Африке их называют парикмахерами, потому что верят, что подземные гнезда обитателей выстланы волосами людей и животных, которые сострижены мощными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хелицерами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(ротовыми придатками).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Источник: %https://givotniymir.ru%</a:t>
            </a:r>
          </a:p>
          <a:p>
            <a:pPr marL="0" indent="0">
              <a:buNone/>
            </a:pP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www.youtube.com/watch?v=3DF0_t6O3i4</a:t>
            </a:r>
            <a:r>
              <a:rPr lang="ru-RU" sz="1400" dirty="0" smtClean="0"/>
              <a:t> фаланга   видео  Игорь </a:t>
            </a:r>
            <a:r>
              <a:rPr lang="ru-RU" sz="1400" dirty="0" err="1" smtClean="0"/>
              <a:t>Бышнёв</a:t>
            </a:r>
            <a:endParaRPr lang="ru-RU" sz="1400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97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«</a:t>
            </a:r>
            <a:r>
              <a:rPr lang="ru-RU" dirty="0">
                <a:solidFill>
                  <a:srgbClr val="C00000"/>
                </a:solidFill>
              </a:rPr>
              <a:t>У</a:t>
            </a:r>
            <a:r>
              <a:rPr lang="ru-RU" dirty="0" smtClean="0">
                <a:solidFill>
                  <a:srgbClr val="C00000"/>
                </a:solidFill>
              </a:rPr>
              <a:t>бегающая от солнца»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095" y="1600200"/>
            <a:ext cx="6661810" cy="4525963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0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53752"/>
            <a:ext cx="3106688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Фаланга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5" r="5832"/>
          <a:stretch/>
        </p:blipFill>
        <p:spPr bwMode="auto">
          <a:xfrm>
            <a:off x="4206534" y="2784773"/>
            <a:ext cx="4621903" cy="3668563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60648"/>
            <a:ext cx="4824536" cy="477944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16122" y="1196752"/>
            <a:ext cx="400327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Ядовитых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желёз не имеет. Но укус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пасен,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внесением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ранку инфекции,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оторая находится на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хелицерах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Ф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аланги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питаются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падалью , а «зубы»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е чистят!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540457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Эти неприятные на вид создания регулируют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численность  насекомых –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почвенных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обитателей.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83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3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Восемь ног, как восемь рук,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Вышивают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шёлком круг.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Мастер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в шёлке знает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толк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Покупайте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мухи шёлк!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Человек, будь осторожен,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мастер отравить вас может!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89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C00000"/>
                </a:solidFill>
              </a:rPr>
              <a:t>Каракурт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размеры: самка 10—20 мм, самец 4—7 мм. Тело чёрное, у самца и самки на брюшке красные пятна, иногда с белым окаймлением вокруг каждого пятна. Полностью половозрелые особи приобретают черный цвет без пятен, с характерным блеском 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686800" cy="1512168"/>
          </a:xfrm>
        </p:spPr>
        <p:txBody>
          <a:bodyPr>
            <a:normAutofit fontScale="92500" lnSpcReduction="10000"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 жаркие годы каракурт может мигрировать и в более северные районы, например Подмосковье. И даже на гораздо более высоких широтах иногда он может встречаться, но жить он там может только до зимы. Идеальные условия местообитания — там, где жаркое лето и тёплая осень.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Основные места обитания — полынная целина, пустоши, берега арыков, склоны оврагов и т. п.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Врагами каракурта являются осы, наездники, ежи, их кладки вытаптываются отарами овец и свиней, по-видимому, не страдающих от их укусов.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80981"/>
            <a:ext cx="3469217" cy="3503909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452" y="3237485"/>
            <a:ext cx="4524375" cy="33909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2996952"/>
            <a:ext cx="1574189" cy="8999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35700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6050" y="116631"/>
            <a:ext cx="4980446" cy="3672409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Укус каракурта безболезненный , но через 10-15 минут возникает острая боль, распространяющаяся от места укуса по всему телу. Появляется резкая боль в пояснице, животе, груди, отмечается поверхностное дыхание, головокружение, нередко рвота, судороги рук, ног, чувства страха, позже </a:t>
            </a:r>
            <a:r>
              <a:rPr lang="ru-RU" sz="1400" dirty="0" err="1" smtClean="0">
                <a:solidFill>
                  <a:schemeClr val="accent2">
                    <a:lumMod val="50000"/>
                  </a:schemeClr>
                </a:solidFill>
              </a:rPr>
              <a:t>синюшность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верхней части тела, на коже появляется красная сыпь; такое состояние продолжается 3-5 дней. При своевременном лечении выздоровление наступает через 2-3 недели. </a:t>
            </a:r>
            <a:b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В тяжелых случаях без медицинской помощи, через 1-2 дня может наступить смерть.</a:t>
            </a:r>
            <a:b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Яд каракурта бывает смертелен даже для лошадей, верблюдов и безопасен для коз, овец, на чем основана целесообразность прогона овец по участкам наиболее заселенным каракуртами, т.е. механическое уничтожение каракуртов копытами овец, а затем уже выпас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8" y="3651857"/>
            <a:ext cx="4176464" cy="301549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10291"/>
            <a:ext cx="3672408" cy="2757063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" r="10163"/>
          <a:stretch/>
        </p:blipFill>
        <p:spPr bwMode="auto">
          <a:xfrm>
            <a:off x="111308" y="132300"/>
            <a:ext cx="3948546" cy="2867025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80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4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Этот маленький злодей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Зверя грозного страшней.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 ветвях, в лесу живет.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Не росу, а кровь он пьет.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Настоящий паразит,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 несет энцефалит.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Облик страшен и зловещ!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Берегитесь! Это – ...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Источник: http://zagadki.info/zag/klesh.html</a:t>
            </a:r>
          </a:p>
        </p:txBody>
      </p:sp>
    </p:spTree>
    <p:extLst>
      <p:ext uri="{BB962C8B-B14F-4D97-AF65-F5344CB8AC3E}">
        <p14:creationId xmlns:p14="http://schemas.microsoft.com/office/powerpoint/2010/main" val="191023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64659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Если обнаружите присосавшегося клеща, поступи так: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Постарайтесь его выкрутить как шуруп.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Обработайте ранку дезинфицирующим средством.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Клеща отвезите в лабораторию противочумного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института.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Обратитесь к врачу и выполните его рекомендации. 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78" y="3215763"/>
            <a:ext cx="18722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047" y="3174557"/>
            <a:ext cx="1566863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23875" y="5802433"/>
            <a:ext cx="5712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Этих клещей можно встретить в Волгоградской области 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Они могут быть переносчиками инфекций.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0153" y="5125834"/>
            <a:ext cx="1804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Аргазовый</a:t>
            </a:r>
            <a:r>
              <a:rPr lang="ru-RU" dirty="0" smtClean="0"/>
              <a:t> клещ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85656" y="5219887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Собачий клещ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599164" y="5125834"/>
            <a:ext cx="1527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Дермацентор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36" y="3378387"/>
            <a:ext cx="2090737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000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5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Нужно столько мне сапожек,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Что порой бросает в жар.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день ненастный,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день погожий -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Надеваю двадцать пар.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Источник: http://zagadki.info/zag/sorokonozhka.html</a:t>
            </a:r>
          </a:p>
        </p:txBody>
      </p:sp>
    </p:spTree>
    <p:extLst>
      <p:ext uri="{BB962C8B-B14F-4D97-AF65-F5344CB8AC3E}">
        <p14:creationId xmlns:p14="http://schemas.microsoft.com/office/powerpoint/2010/main" val="219695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5400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Сколопендра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47595"/>
            <a:ext cx="5184576" cy="3888432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5664198"/>
            <a:ext cx="8277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Существо ядовитое, но природе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очень нужное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 Способствует почвообразованию, 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регулирует численность саранчовых, поедая их яйца.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30230"/>
            <a:ext cx="2520280" cy="1889595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852832" y="404664"/>
            <a:ext cx="32700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     Вредный совет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Бейте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палками лягушек.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Это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очень интересно.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Отрывайте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крылья мухам,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Пусть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побегают пешком.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Тренируйтесь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ежедневно,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наступит день счастливый –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Вас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какое-нибудь царство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Примут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главным палачом.</a:t>
            </a:r>
          </a:p>
        </p:txBody>
      </p:sp>
    </p:spTree>
    <p:extLst>
      <p:ext uri="{BB962C8B-B14F-4D97-AF65-F5344CB8AC3E}">
        <p14:creationId xmlns:p14="http://schemas.microsoft.com/office/powerpoint/2010/main" val="318983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6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Знать твёрдо нужно детворе,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Что где-нибудь в лесу, в траве,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Её случайно можно встретить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И сразу даже не заметить.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Она по-своему прекрасна,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Но – ядовита и опасна!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Её совсем не стоит злить -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Она ведь может укусить.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На всех шипит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– от страха злюка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Обыкновенная…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https://www.sunhome.ru/poetry/160935</a:t>
            </a:r>
          </a:p>
        </p:txBody>
      </p:sp>
    </p:spTree>
    <p:extLst>
      <p:ext uri="{BB962C8B-B14F-4D97-AF65-F5344CB8AC3E}">
        <p14:creationId xmlns:p14="http://schemas.microsoft.com/office/powerpoint/2010/main" val="14715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944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Гадюка степная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6192688" cy="4326625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68144" y="260648"/>
            <a:ext cx="31397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Вредный совет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Тот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кого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ты возле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уха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Крепко держишь в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кулаке,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Пусть сначала честно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скажет,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Есть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ли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жало у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него.</a:t>
            </a:r>
          </a:p>
        </p:txBody>
      </p:sp>
    </p:spTree>
    <p:extLst>
      <p:ext uri="{BB962C8B-B14F-4D97-AF65-F5344CB8AC3E}">
        <p14:creationId xmlns:p14="http://schemas.microsoft.com/office/powerpoint/2010/main" val="128765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165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Гадюка лесная (Никольского)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67" y="1268760"/>
            <a:ext cx="5508104" cy="3285422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7968" y="4797152"/>
            <a:ext cx="86079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Эта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гадюка  занесена в Красную книгу, редкий малоизученный вид.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Питаясь грызунами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змеи защищают нас от таких смертельно опасных болезней 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как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туляремия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тиф, чума. При встрече со змеёй не паникуйте, она сама вас боится!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Обойдите место  встречи и  удалитесь на безопасное расстояние. 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Змея отправится по своим делам.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84169" y="1628800"/>
            <a:ext cx="287179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     Вредный совет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Палачом прослыть хотите,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Ну тогда вперёд , в атаку!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 змеи ведь палки нету,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Только хвост и голова.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76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8746" y="332656"/>
            <a:ext cx="5132071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Бирючина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семейство </a:t>
            </a:r>
            <a:r>
              <a:rPr lang="ru-RU" sz="3100" dirty="0">
                <a:solidFill>
                  <a:schemeClr val="accent2">
                    <a:lumMod val="50000"/>
                  </a:schemeClr>
                </a:solidFill>
              </a:rPr>
              <a:t>– Маслиновые.</a:t>
            </a:r>
            <a:br>
              <a:rPr lang="ru-RU" sz="31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31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84784"/>
            <a:ext cx="4597102" cy="329459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15" y="620688"/>
            <a:ext cx="3888432" cy="2916324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57" y="3861048"/>
            <a:ext cx="3875290" cy="2814374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11248" y="5085184"/>
            <a:ext cx="47432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Растение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лекарственное, но ядовитое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!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Пробовать его ягоды опасно! Из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-за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красивого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екоративного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вида используется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 озеленении городских улиц.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9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Клещевина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75965"/>
            <a:ext cx="8802341" cy="17884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    Опасный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яд клещевины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находится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не в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листьях, и даже не в стволе, а в многочисленных семенах.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Они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содержит сильнодействующие вещества, такие как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рицин и рицинин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Эти вещества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опасны как для животных, так и для человека. До сих пор от этого токсина не существует никаких точных противоядий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. Летальные исходы, к счастью, очень редки, но было множество случаев отравления в связи со случайным употреблением семян. 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4658882" cy="3494162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506" y="3609907"/>
            <a:ext cx="3600400" cy="27003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35089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dirty="0" smtClean="0">
                <a:solidFill>
                  <a:srgbClr val="C0504D">
                    <a:lumMod val="50000"/>
                  </a:srgbClr>
                </a:solidFill>
              </a:rPr>
              <a:t>      Животные </a:t>
            </a:r>
            <a:r>
              <a:rPr lang="ru-RU" dirty="0">
                <a:solidFill>
                  <a:srgbClr val="C0504D">
                    <a:lumMod val="50000"/>
                  </a:srgbClr>
                </a:solidFill>
              </a:rPr>
              <a:t>после того как попробовали это растение , обходят его стороной.  Дело в том, что оно  в 60 тысяч раз опаснее, чем цианид. Испокон веков его боялись и нарекали самым впечатляющим творением в мире.</a:t>
            </a:r>
            <a:endParaRPr lang="ru-RU" dirty="0">
              <a:solidFill>
                <a:srgbClr val="C0504D">
                  <a:lumMod val="50000"/>
                </a:srgb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292080" y="3212976"/>
            <a:ext cx="3528392" cy="349416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5150506" y="3068960"/>
            <a:ext cx="3525950" cy="363817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33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7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844824"/>
            <a:ext cx="4690864" cy="26928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жёлто-чёрную полоску,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крыльями летает,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опасности всегда,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Жало в ход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пускает!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/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7124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691" y="564653"/>
            <a:ext cx="346672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Оса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обыкновенная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13" y="2106907"/>
            <a:ext cx="5482884" cy="3292943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55" y="188640"/>
            <a:ext cx="1889169" cy="189502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14607" y="2242865"/>
            <a:ext cx="30171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      Вредный совет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Если вы решили резко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Изменить свой внешний вид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Отправляйтесь на природу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 дразните диких ос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64" y="4193458"/>
            <a:ext cx="2831258" cy="2352601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760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8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Скромный, тоненький и бледный...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Этот гриб, представьте, вредный.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Попадет грибочек в суп –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Вас в больницу увезут.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Потому что ядовитый,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И на всех вокруг сердитый.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Мы оставим на полянке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Эту вредную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...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23452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033" y="134322"/>
            <a:ext cx="3835063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Бледная поганка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02" y="620688"/>
            <a:ext cx="4745022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/>
              <a:t>                   </a:t>
            </a:r>
            <a:r>
              <a:rPr lang="ru-RU" sz="2000" dirty="0" smtClean="0">
                <a:solidFill>
                  <a:srgbClr val="C00000"/>
                </a:solidFill>
              </a:rPr>
              <a:t>Семейство </a:t>
            </a:r>
            <a:r>
              <a:rPr lang="ru-RU" sz="2000" dirty="0" err="1" smtClean="0">
                <a:solidFill>
                  <a:srgbClr val="C00000"/>
                </a:solidFill>
              </a:rPr>
              <a:t>мухоморовые</a:t>
            </a:r>
            <a:endParaRPr lang="ru-RU" sz="20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У этого гриба 2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вида токсинов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аманитины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– медленнодействующие, но наиболее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ядовитые.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фаллоидины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– не такие ядовитые, но при этом быстродействующие. Эти два токсина пагубно воздействуют на органы человека, в основном, на печень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–нарушают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биосинтез белка, содействуют развитию некроза и жирового перерождения печени.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39"/>
          <a:stretch/>
        </p:blipFill>
        <p:spPr bwMode="auto">
          <a:xfrm>
            <a:off x="414335" y="3759787"/>
            <a:ext cx="3456384" cy="292077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9" r="8686"/>
          <a:stretch/>
        </p:blipFill>
        <p:spPr bwMode="auto">
          <a:xfrm>
            <a:off x="5076056" y="332656"/>
            <a:ext cx="3654028" cy="3907464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72920" y="4349258"/>
            <a:ext cx="526400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Яд бледной поганки начинает действовать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через 6 часов, после того как всосался в кровь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и тогда спасти человека, практически ,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не возможно! 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Поэтому</a:t>
            </a:r>
            <a:r>
              <a:rPr lang="ru-RU" sz="2400" dirty="0" smtClean="0">
                <a:solidFill>
                  <a:srgbClr val="C00000"/>
                </a:solidFill>
              </a:rPr>
              <a:t>, если  вы плохо знаете 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</a:rPr>
              <a:t>г</a:t>
            </a:r>
            <a:r>
              <a:rPr lang="ru-RU" sz="2400" dirty="0" smtClean="0">
                <a:solidFill>
                  <a:srgbClr val="C00000"/>
                </a:solidFill>
              </a:rPr>
              <a:t>рибы, не собирайте их, и не кушайте. 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 Это сохранит вам жизнь!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5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Загадка 8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776" y="1556792"/>
            <a:ext cx="4258816" cy="312494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Стоит Антошка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 одной ножке.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Шляпка в горошек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Спасает от мошек.</a:t>
            </a:r>
          </a:p>
        </p:txBody>
      </p:sp>
    </p:spTree>
    <p:extLst>
      <p:ext uri="{BB962C8B-B14F-4D97-AF65-F5344CB8AC3E}">
        <p14:creationId xmlns:p14="http://schemas.microsoft.com/office/powerpoint/2010/main" val="25845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274638"/>
            <a:ext cx="2952328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Мухомор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3324369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</a:rPr>
              <a:t>  Вредный совет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Если вы устали очень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от комфорта  в животе,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То пожуйте мухоморов!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И тогда живот от боли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Может просто разорвать!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8108"/>
            <a:ext cx="6768752" cy="4061252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66194"/>
            <a:ext cx="2524511" cy="336706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5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47390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C00000"/>
                </a:solidFill>
              </a:rPr>
              <a:t>Теперь вы знаете об опасных животных и растениях ,</a:t>
            </a:r>
            <a:br>
              <a:rPr lang="ru-RU" sz="2700" dirty="0" smtClean="0">
                <a:solidFill>
                  <a:srgbClr val="C00000"/>
                </a:solidFill>
              </a:rPr>
            </a:br>
            <a:r>
              <a:rPr lang="ru-RU" sz="2700" dirty="0" smtClean="0">
                <a:solidFill>
                  <a:srgbClr val="C00000"/>
                </a:solidFill>
              </a:rPr>
              <a:t>и значит будите внимательными и осторожными!</a:t>
            </a:r>
            <a:br>
              <a:rPr lang="ru-RU" sz="27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А теперь ответьте на вопрос </a:t>
            </a:r>
            <a:r>
              <a:rPr lang="ru-RU" sz="2700" dirty="0" smtClean="0">
                <a:solidFill>
                  <a:srgbClr val="C00000"/>
                </a:solidFill>
              </a:rPr>
              <a:t>- </a:t>
            </a: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6165304"/>
            <a:ext cx="6727367" cy="5376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</a:t>
            </a:r>
            <a:r>
              <a:rPr lang="ru-RU" sz="2400" dirty="0" smtClean="0">
                <a:solidFill>
                  <a:srgbClr val="C00000"/>
                </a:solidFill>
              </a:rPr>
              <a:t>Выберите правильные ответы!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t="7547" r="5453" b="5917"/>
          <a:stretch/>
        </p:blipFill>
        <p:spPr bwMode="auto">
          <a:xfrm>
            <a:off x="1115616" y="1350888"/>
            <a:ext cx="6840760" cy="489024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4253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" t="4589" r="2703" b="3812"/>
          <a:stretch/>
        </p:blipFill>
        <p:spPr bwMode="auto">
          <a:xfrm>
            <a:off x="251520" y="314081"/>
            <a:ext cx="8581779" cy="6228953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343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79512" y="404664"/>
            <a:ext cx="8633899" cy="6146824"/>
            <a:chOff x="774470" y="332657"/>
            <a:chExt cx="8190018" cy="5760640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470" y="332657"/>
              <a:ext cx="8190018" cy="57606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981231" y="2799439"/>
              <a:ext cx="1070489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Не разрушай</a:t>
              </a:r>
            </a:p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муравейник</a:t>
              </a:r>
              <a:endParaRPr lang="ru-RU" sz="900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48457" y="2722211"/>
              <a:ext cx="933573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Не  лови</a:t>
              </a:r>
            </a:p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насекомых</a:t>
              </a:r>
              <a:endParaRPr lang="ru-RU" sz="900" dirty="0">
                <a:solidFill>
                  <a:srgbClr val="C0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16295" y="2722211"/>
              <a:ext cx="1122423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900" dirty="0" smtClean="0">
                  <a:solidFill>
                    <a:srgbClr val="C00000"/>
                  </a:solidFill>
                </a:rPr>
                <a:t>Не  забирай домой</a:t>
              </a:r>
            </a:p>
            <a:p>
              <a:pPr algn="ctr"/>
              <a:r>
                <a:rPr lang="ru-RU" sz="900" dirty="0">
                  <a:solidFill>
                    <a:srgbClr val="C00000"/>
                  </a:solidFill>
                </a:rPr>
                <a:t>д</a:t>
              </a:r>
              <a:r>
                <a:rPr lang="ru-RU" sz="900" dirty="0" smtClean="0">
                  <a:solidFill>
                    <a:srgbClr val="C00000"/>
                  </a:solidFill>
                </a:rPr>
                <a:t>иких животных</a:t>
              </a:r>
              <a:endParaRPr lang="ru-RU" sz="900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90664" y="2722211"/>
              <a:ext cx="102920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Не  оставляй </a:t>
              </a:r>
            </a:p>
            <a:p>
              <a:pPr algn="ctr"/>
              <a:r>
                <a:rPr lang="ru-RU" sz="900" dirty="0">
                  <a:solidFill>
                    <a:srgbClr val="C00000"/>
                  </a:solidFill>
                </a:rPr>
                <a:t>м</a:t>
              </a:r>
              <a:r>
                <a:rPr lang="ru-RU" sz="900" dirty="0" smtClean="0">
                  <a:solidFill>
                    <a:srgbClr val="C00000"/>
                  </a:solidFill>
                </a:rPr>
                <a:t>усор</a:t>
              </a:r>
              <a:endParaRPr lang="ru-RU" sz="900" dirty="0">
                <a:solidFill>
                  <a:srgbClr val="C0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577786" y="2722211"/>
              <a:ext cx="1152128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Не  разоряй</a:t>
              </a:r>
            </a:p>
            <a:p>
              <a:pPr algn="ctr"/>
              <a:r>
                <a:rPr lang="ru-RU" sz="900" dirty="0">
                  <a:solidFill>
                    <a:srgbClr val="C00000"/>
                  </a:solidFill>
                </a:rPr>
                <a:t>п</a:t>
              </a:r>
              <a:r>
                <a:rPr lang="ru-RU" sz="900" dirty="0" smtClean="0">
                  <a:solidFill>
                    <a:srgbClr val="C00000"/>
                  </a:solidFill>
                </a:rPr>
                <a:t>тичьи гнёзда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64022" y="4972026"/>
              <a:ext cx="1030698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rgbClr val="C00000"/>
                  </a:solidFill>
                </a:rPr>
                <a:t>Не  разжигай</a:t>
              </a:r>
            </a:p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костры!</a:t>
              </a:r>
              <a:endParaRPr lang="ru-RU" sz="900" dirty="0">
                <a:solidFill>
                  <a:srgbClr val="C0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04239" y="4941168"/>
              <a:ext cx="931457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Не  загрязняй</a:t>
              </a:r>
            </a:p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водоемы</a:t>
              </a:r>
              <a:r>
                <a:rPr lang="ru-RU" sz="900" dirty="0" smtClean="0"/>
                <a:t>!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26768" y="4972026"/>
              <a:ext cx="101724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Не  рви</a:t>
              </a:r>
            </a:p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 растения!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94963" y="5041276"/>
              <a:ext cx="1053494" cy="2308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900" dirty="0" smtClean="0">
                  <a:solidFill>
                    <a:srgbClr val="C00000"/>
                  </a:solidFill>
                </a:rPr>
                <a:t>Не  ломай ветки!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15208" y="4989515"/>
              <a:ext cx="1133644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Не  вырывай грибы</a:t>
              </a:r>
            </a:p>
            <a:p>
              <a:pPr algn="ctr"/>
              <a:r>
                <a:rPr lang="ru-RU" sz="900" dirty="0">
                  <a:solidFill>
                    <a:srgbClr val="C00000"/>
                  </a:solidFill>
                </a:rPr>
                <a:t>с</a:t>
              </a:r>
              <a:r>
                <a:rPr lang="ru-RU" sz="900" dirty="0" smtClean="0">
                  <a:solidFill>
                    <a:srgbClr val="C00000"/>
                  </a:solidFill>
                </a:rPr>
                <a:t> грибницей!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49659" y="4989515"/>
              <a:ext cx="1031051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C00000"/>
                  </a:solidFill>
                </a:rPr>
                <a:t>Не  уходи далеко</a:t>
              </a:r>
            </a:p>
            <a:p>
              <a:pPr algn="ctr"/>
              <a:r>
                <a:rPr lang="ru-RU" sz="900" dirty="0">
                  <a:solidFill>
                    <a:srgbClr val="C00000"/>
                  </a:solidFill>
                </a:rPr>
                <a:t>о</a:t>
              </a:r>
              <a:r>
                <a:rPr lang="ru-RU" sz="900" dirty="0" smtClean="0">
                  <a:solidFill>
                    <a:srgbClr val="C00000"/>
                  </a:solidFill>
                </a:rPr>
                <a:t>т взрослых!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3178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Источники информации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hlinkClick r:id="rId2"/>
              </a:rPr>
              <a:t>http://sozidatel.io.ua/s403187/opasnyy_gost_nashih_ulic._</a:t>
            </a:r>
            <a:r>
              <a:rPr lang="en-US" sz="2800" dirty="0" smtClean="0">
                <a:hlinkClick r:id="rId2"/>
              </a:rPr>
              <a:t>biryuchina</a:t>
            </a:r>
            <a:r>
              <a:rPr lang="ru-RU" sz="2800" dirty="0" smtClean="0"/>
              <a:t>  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Бирючина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hlinkClick r:id="rId3"/>
              </a:rPr>
              <a:t>http://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hlinkClick r:id="rId3"/>
              </a:rPr>
              <a:t>animalspace.net/asnature/366-kleschevina-samoe-opasnoe-rastenie-v-mire.html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Клещевина</a:t>
            </a:r>
          </a:p>
          <a:p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https://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youtu.be/OtlbtneBN-s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  правила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поведения детей на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природе мультфильм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hlinkClick r:id="rId5"/>
              </a:rPr>
              <a:t>https://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hlinkClick r:id="rId5"/>
              </a:rPr>
              <a:t>vk.com/video-26438876_456248057?t=4m33s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 Волшебная книга МЧС. Правила поведения на природе.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1822</Words>
  <Application>Microsoft Office PowerPoint</Application>
  <PresentationFormat>Экран (4:3)</PresentationFormat>
  <Paragraphs>237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Презентация PowerPoint</vt:lpstr>
      <vt:lpstr>Красивое местечко! Приятно отдохнуть на траве под тенью дерева!</vt:lpstr>
      <vt:lpstr>Очень часто, практически всегда, остаётся вот такая свалка, после того как весёлая компания вернулась  в горд!</vt:lpstr>
      <vt:lpstr>Потому что это делают те, кто не понимает, что люди так не поступают,  если они настоящие люди!</vt:lpstr>
      <vt:lpstr> Настоящие люди поступают так!</vt:lpstr>
      <vt:lpstr>Когда будешь на природе вспомни, настоящий ты или нет!</vt:lpstr>
      <vt:lpstr>Презентация PowerPoint</vt:lpstr>
      <vt:lpstr>Презентация PowerPoint</vt:lpstr>
      <vt:lpstr>Перед выходом из дома правильно оденься: </vt:lpstr>
      <vt:lpstr>Осторожно, опасные создания!</vt:lpstr>
      <vt:lpstr>Загадка 1</vt:lpstr>
      <vt:lpstr>Тарантул</vt:lpstr>
      <vt:lpstr>Загадка 2</vt:lpstr>
      <vt:lpstr>«Убегающая от солнца»</vt:lpstr>
      <vt:lpstr>Фаланга</vt:lpstr>
      <vt:lpstr>Загадка 3</vt:lpstr>
      <vt:lpstr>Каракурт размеры: самка 10—20 мм, самец 4—7 мм. Тело чёрное, у самца и самки на брюшке красные пятна, иногда с белым окаймлением вокруг каждого пятна. Полностью половозрелые особи приобретают черный цвет без пятен, с характерным блеском .</vt:lpstr>
      <vt:lpstr> Укус каракурта безболезненный , но через 10-15 минут возникает острая боль, распространяющаяся от места укуса по всему телу. Появляется резкая боль в пояснице, животе, груди, отмечается поверхностное дыхание, головокружение, нередко рвота, судороги рук, ног, чувства страха, позже синюшность верхней части тела, на коже появляется красная сыпь; такое состояние продолжается 3-5 дней. При своевременном лечении выздоровление наступает через 2-3 недели.   В тяжелых случаях без медицинской помощи, через 1-2 дня может наступить смерть.  Яд каракурта бывает смертелен даже для лошадей, верблюдов и безопасен для коз, овец, на чем основана целесообразность прогона овец по участкам наиболее заселенным каракуртами, т.е. механическое уничтожение каракуртов копытами овец, а затем уже выпас</vt:lpstr>
      <vt:lpstr>Загадка 4</vt:lpstr>
      <vt:lpstr>Презентация PowerPoint</vt:lpstr>
      <vt:lpstr>Загадка 5</vt:lpstr>
      <vt:lpstr>Сколопендра</vt:lpstr>
      <vt:lpstr>Загадка 6</vt:lpstr>
      <vt:lpstr>Гадюка степная</vt:lpstr>
      <vt:lpstr>Гадюка лесная (Никольского)</vt:lpstr>
      <vt:lpstr>Бирючина  семейство – Маслиновые. </vt:lpstr>
      <vt:lpstr>Клещевина</vt:lpstr>
      <vt:lpstr>Загадка 7</vt:lpstr>
      <vt:lpstr>Оса обыкновенная</vt:lpstr>
      <vt:lpstr>Загадка 8</vt:lpstr>
      <vt:lpstr>Бледная поганка</vt:lpstr>
      <vt:lpstr>Загадка 8</vt:lpstr>
      <vt:lpstr>Мухомор</vt:lpstr>
      <vt:lpstr>Теперь вы знаете об опасных животных и растениях , и значит будите внимательными и осторожными! А теперь ответьте на вопрос -  </vt:lpstr>
      <vt:lpstr>Презентация PowerPoint</vt:lpstr>
      <vt:lpstr>Презентация PowerPoint</vt:lpstr>
      <vt:lpstr>Источники информации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oem</dc:creator>
  <cp:lastModifiedBy>oem</cp:lastModifiedBy>
  <cp:revision>91</cp:revision>
  <dcterms:created xsi:type="dcterms:W3CDTF">2016-04-25T03:20:58Z</dcterms:created>
  <dcterms:modified xsi:type="dcterms:W3CDTF">2020-05-04T14:54:43Z</dcterms:modified>
</cp:coreProperties>
</file>